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75" r:id="rId5"/>
    <p:sldId id="258" r:id="rId6"/>
    <p:sldId id="276" r:id="rId7"/>
    <p:sldId id="259" r:id="rId8"/>
    <p:sldId id="277" r:id="rId9"/>
    <p:sldId id="260" r:id="rId10"/>
    <p:sldId id="278" r:id="rId11"/>
    <p:sldId id="267" r:id="rId12"/>
    <p:sldId id="279" r:id="rId13"/>
    <p:sldId id="262" r:id="rId14"/>
    <p:sldId id="280" r:id="rId15"/>
    <p:sldId id="263" r:id="rId16"/>
    <p:sldId id="281" r:id="rId17"/>
    <p:sldId id="264" r:id="rId18"/>
    <p:sldId id="282" r:id="rId19"/>
    <p:sldId id="265" r:id="rId20"/>
    <p:sldId id="285" r:id="rId21"/>
    <p:sldId id="286" r:id="rId22"/>
    <p:sldId id="289" r:id="rId23"/>
    <p:sldId id="288" r:id="rId24"/>
    <p:sldId id="291" r:id="rId25"/>
    <p:sldId id="292" r:id="rId26"/>
    <p:sldId id="27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DDF1"/>
    <a:srgbClr val="FFC301"/>
    <a:srgbClr val="8FC36B"/>
    <a:srgbClr val="3484CC"/>
    <a:srgbClr val="F78879"/>
    <a:srgbClr val="9ECB7F"/>
    <a:srgbClr val="F89E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9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425080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420172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656785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30372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102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319744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3054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092985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48787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2120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7821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96C41-7211-4E5E-A25B-169A1FE6F111}" type="datetimeFigureOut">
              <a:rPr lang="en-HK" smtClean="0"/>
              <a:t>28/11/2023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4234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2" Type="http://schemas.openxmlformats.org/officeDocument/2006/relationships/image" Target="../media/image3.png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24" Type="http://schemas.openxmlformats.org/officeDocument/2006/relationships/image" Target="../media/image14.pn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10" Type="http://schemas.openxmlformats.org/officeDocument/2006/relationships/image" Target="../media/image7.png"/><Relationship Id="rId19" Type="http://schemas.microsoft.com/office/2007/relationships/hdphoto" Target="../media/hdphoto9.wdp"/><Relationship Id="rId4" Type="http://schemas.openxmlformats.org/officeDocument/2006/relationships/image" Target="../media/image4.png"/><Relationship Id="rId9" Type="http://schemas.microsoft.com/office/2007/relationships/hdphoto" Target="../media/hdphoto4.wdp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5.png"/><Relationship Id="rId18" Type="http://schemas.microsoft.com/office/2007/relationships/hdphoto" Target="../media/hdphoto2.wdp"/><Relationship Id="rId26" Type="http://schemas.microsoft.com/office/2007/relationships/hdphoto" Target="../media/hdphoto16.wdp"/><Relationship Id="rId3" Type="http://schemas.openxmlformats.org/officeDocument/2006/relationships/image" Target="../media/image10.png"/><Relationship Id="rId21" Type="http://schemas.openxmlformats.org/officeDocument/2006/relationships/image" Target="../media/image16.png"/><Relationship Id="rId7" Type="http://schemas.openxmlformats.org/officeDocument/2006/relationships/image" Target="../media/image12.png"/><Relationship Id="rId12" Type="http://schemas.microsoft.com/office/2007/relationships/hdphoto" Target="../media/hdphoto12.wdp"/><Relationship Id="rId17" Type="http://schemas.openxmlformats.org/officeDocument/2006/relationships/image" Target="../media/image4.png"/><Relationship Id="rId25" Type="http://schemas.openxmlformats.org/officeDocument/2006/relationships/image" Target="../media/image18.png"/><Relationship Id="rId2" Type="http://schemas.openxmlformats.org/officeDocument/2006/relationships/image" Target="../media/image1.png"/><Relationship Id="rId16" Type="http://schemas.microsoft.com/office/2007/relationships/hdphoto" Target="../media/hdphoto1.wdp"/><Relationship Id="rId20" Type="http://schemas.microsoft.com/office/2007/relationships/hdphoto" Target="../media/hdphoto3.wdp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14.png"/><Relationship Id="rId24" Type="http://schemas.microsoft.com/office/2007/relationships/hdphoto" Target="../media/hdphoto15.wdp"/><Relationship Id="rId5" Type="http://schemas.openxmlformats.org/officeDocument/2006/relationships/image" Target="../media/image11.png"/><Relationship Id="rId15" Type="http://schemas.openxmlformats.org/officeDocument/2006/relationships/image" Target="../media/image3.png"/><Relationship Id="rId23" Type="http://schemas.openxmlformats.org/officeDocument/2006/relationships/image" Target="../media/image17.png"/><Relationship Id="rId10" Type="http://schemas.microsoft.com/office/2007/relationships/hdphoto" Target="../media/hdphoto11.wdp"/><Relationship Id="rId19" Type="http://schemas.openxmlformats.org/officeDocument/2006/relationships/image" Target="../media/image5.png"/><Relationship Id="rId4" Type="http://schemas.microsoft.com/office/2007/relationships/hdphoto" Target="../media/hdphoto8.wdp"/><Relationship Id="rId9" Type="http://schemas.openxmlformats.org/officeDocument/2006/relationships/image" Target="../media/image13.png"/><Relationship Id="rId14" Type="http://schemas.microsoft.com/office/2007/relationships/hdphoto" Target="../media/hdphoto13.wdp"/><Relationship Id="rId22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0.wdp"/><Relationship Id="rId18" Type="http://schemas.openxmlformats.org/officeDocument/2006/relationships/image" Target="../media/image18.png"/><Relationship Id="rId26" Type="http://schemas.openxmlformats.org/officeDocument/2006/relationships/image" Target="../media/image9.png"/><Relationship Id="rId3" Type="http://schemas.microsoft.com/office/2007/relationships/hdphoto" Target="../media/hdphoto11.wdp"/><Relationship Id="rId21" Type="http://schemas.microsoft.com/office/2007/relationships/hdphoto" Target="../media/hdphoto4.wdp"/><Relationship Id="rId7" Type="http://schemas.microsoft.com/office/2007/relationships/hdphoto" Target="../media/hdphoto13.wdp"/><Relationship Id="rId12" Type="http://schemas.openxmlformats.org/officeDocument/2006/relationships/image" Target="../media/image12.png"/><Relationship Id="rId17" Type="http://schemas.microsoft.com/office/2007/relationships/hdphoto" Target="../media/hdphoto15.wdp"/><Relationship Id="rId25" Type="http://schemas.microsoft.com/office/2007/relationships/hdphoto" Target="../media/hdphoto6.wdp"/><Relationship Id="rId2" Type="http://schemas.openxmlformats.org/officeDocument/2006/relationships/image" Target="../media/image13.png"/><Relationship Id="rId16" Type="http://schemas.openxmlformats.org/officeDocument/2006/relationships/image" Target="../media/image17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microsoft.com/office/2007/relationships/hdphoto" Target="../media/hdphoto9.wdp"/><Relationship Id="rId24" Type="http://schemas.openxmlformats.org/officeDocument/2006/relationships/image" Target="../media/image8.png"/><Relationship Id="rId5" Type="http://schemas.microsoft.com/office/2007/relationships/hdphoto" Target="../media/hdphoto12.wdp"/><Relationship Id="rId15" Type="http://schemas.microsoft.com/office/2007/relationships/hdphoto" Target="../media/hdphoto14.wdp"/><Relationship Id="rId23" Type="http://schemas.microsoft.com/office/2007/relationships/hdphoto" Target="../media/hdphoto5.wdp"/><Relationship Id="rId10" Type="http://schemas.openxmlformats.org/officeDocument/2006/relationships/image" Target="../media/image11.png"/><Relationship Id="rId19" Type="http://schemas.microsoft.com/office/2007/relationships/hdphoto" Target="../media/hdphoto16.wdp"/><Relationship Id="rId4" Type="http://schemas.openxmlformats.org/officeDocument/2006/relationships/image" Target="../media/image14.png"/><Relationship Id="rId9" Type="http://schemas.microsoft.com/office/2007/relationships/hdphoto" Target="../media/hdphoto8.wdp"/><Relationship Id="rId14" Type="http://schemas.openxmlformats.org/officeDocument/2006/relationships/image" Target="../media/image16.png"/><Relationship Id="rId22" Type="http://schemas.openxmlformats.org/officeDocument/2006/relationships/image" Target="../media/image7.png"/><Relationship Id="rId27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4801" y="2706913"/>
            <a:ext cx="9144000" cy="1173163"/>
          </a:xfrm>
        </p:spPr>
        <p:txBody>
          <a:bodyPr/>
          <a:lstStyle/>
          <a:p>
            <a:r>
              <a:rPr lang="zh-TW" altLang="en-US" b="1" u="sng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低碳飲食知多少知</a:t>
            </a:r>
            <a:r>
              <a:rPr lang="zh-TW" altLang="en-US" b="1" u="sng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多少</a:t>
            </a:r>
            <a:endParaRPr lang="en-HK" b="1" u="sng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55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18339" y="3080686"/>
            <a:ext cx="10515600" cy="133000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en-HK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那些食物是夏天的時令食材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sz="5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59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1866" y="2589921"/>
            <a:ext cx="4452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</a:t>
            </a:r>
            <a:r>
              <a:rPr lang="zh-TW" altLang="en-US" sz="4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瓜、冬瓜、秋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葵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00" b="942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753">
            <a:off x="3622833" y="1080207"/>
            <a:ext cx="1587247" cy="1587247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8" b="100000" l="10000" r="99773">
                        <a14:foregroundMark x1="35455" y1="76109" x2="35455" y2="76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975">
            <a:off x="331837" y="1049919"/>
            <a:ext cx="1605265" cy="1070177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481" b="93096" l="0" r="98824">
                        <a14:foregroundMark x1="20118" y1="43515" x2="20118" y2="43515"/>
                        <a14:backgroundMark x1="44471" y1="83891" x2="44471" y2="83891"/>
                        <a14:backgroundMark x1="52471" y1="74059" x2="52471" y2="74059"/>
                        <a14:backgroundMark x1="71412" y1="71757" x2="71412" y2="71757"/>
                        <a14:backgroundMark x1="61529" y1="71757" x2="61529" y2="71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74" b="8466"/>
          <a:stretch/>
        </p:blipFill>
        <p:spPr>
          <a:xfrm rot="1139159">
            <a:off x="3659399" y="205433"/>
            <a:ext cx="2133345" cy="925681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72600" l="5400" r="90000">
                        <a14:backgroundMark x1="16200" y1="61800" x2="16200" y2="61800"/>
                        <a14:backgroundMark x1="21200" y1="65000" x2="21200" y2="65000"/>
                        <a14:backgroundMark x1="26200" y1="67000" x2="26200" y2="67000"/>
                        <a14:backgroundMark x1="28200" y1="67000" x2="28200" y2="67000"/>
                        <a14:backgroundMark x1="28200" y1="67000" x2="25800" y2="67400"/>
                        <a14:backgroundMark x1="24400" y1="65400" x2="24400" y2="65400"/>
                        <a14:backgroundMark x1="30200" y1="68200" x2="30200" y2="68200"/>
                        <a14:backgroundMark x1="39800" y1="71800" x2="39800" y2="71800"/>
                        <a14:backgroundMark x1="39800" y1="71800" x2="45600" y2="72400"/>
                        <a14:backgroundMark x1="53800" y1="72000" x2="53800" y2="72000"/>
                        <a14:backgroundMark x1="64800" y1="64800" x2="64800" y2="64800"/>
                        <a14:backgroundMark x1="31000" y1="33400" x2="31000" y2="33400"/>
                        <a14:backgroundMark x1="30800" y1="33600" x2="30600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4839">
            <a:off x="4439578" y="3293671"/>
            <a:ext cx="1657996" cy="165799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4445" b="64554" l="1167" r="97917">
                        <a14:backgroundMark x1="2917" y1="37448" x2="2917" y2="37448"/>
                        <a14:backgroundMark x1="2917" y1="37448" x2="20917" y2="43286"/>
                        <a14:backgroundMark x1="9500" y1="48040" x2="9500" y2="48040"/>
                        <a14:backgroundMark x1="9500" y1="48040" x2="2917" y2="57214"/>
                        <a14:backgroundMark x1="23250" y1="52711" x2="23250" y2="52711"/>
                        <a14:backgroundMark x1="7833" y1="57048" x2="7833" y2="57048"/>
                        <a14:backgroundMark x1="7833" y1="57048" x2="24167" y2="52210"/>
                        <a14:backgroundMark x1="24167" y1="52377" x2="23833" y2="52711"/>
                        <a14:backgroundMark x1="30083" y1="53378" x2="30083" y2="53378"/>
                        <a14:backgroundMark x1="31167" y1="57298" x2="31167" y2="57298"/>
                        <a14:backgroundMark x1="31250" y1="57381" x2="30167" y2="53545"/>
                        <a14:backgroundMark x1="41833" y1="57048" x2="41833" y2="57048"/>
                        <a14:backgroundMark x1="41750" y1="56964" x2="30667" y2="57465"/>
                        <a14:backgroundMark x1="56250" y1="60050" x2="56250" y2="60050"/>
                        <a14:backgroundMark x1="56250" y1="59967" x2="41667" y2="57048"/>
                        <a14:backgroundMark x1="56417" y1="59049" x2="56417" y2="59049"/>
                        <a14:backgroundMark x1="59250" y1="60801" x2="59250" y2="60801"/>
                        <a14:backgroundMark x1="59083" y1="60801" x2="56500" y2="60217"/>
                        <a14:backgroundMark x1="59417" y1="60717" x2="59417" y2="60717"/>
                        <a14:backgroundMark x1="59417" y1="60717" x2="58750" y2="63386"/>
                        <a14:backgroundMark x1="59083" y1="63470" x2="59083" y2="63470"/>
                        <a14:backgroundMark x1="59083" y1="63470" x2="95417" y2="51710"/>
                        <a14:backgroundMark x1="69750" y1="58799" x2="69750" y2="58799"/>
                        <a14:backgroundMark x1="69750" y1="58799" x2="76917" y2="57465"/>
                        <a14:backgroundMark x1="66583" y1="60467" x2="66583" y2="60467"/>
                        <a14:backgroundMark x1="95583" y1="50375" x2="95583" y2="50375"/>
                        <a14:backgroundMark x1="97083" y1="48457" x2="97083" y2="48457"/>
                        <a14:backgroundMark x1="97250" y1="47706" x2="97250" y2="47706"/>
                        <a14:backgroundMark x1="94917" y1="44120" x2="94917" y2="44120"/>
                        <a14:backgroundMark x1="85500" y1="41618" x2="85500" y2="41618"/>
                        <a14:backgroundMark x1="85667" y1="41618" x2="95250" y2="43620"/>
                        <a14:backgroundMark x1="95250" y1="43620" x2="94250" y2="44204"/>
                        <a14:backgroundMark x1="60750" y1="38866" x2="60750" y2="38866"/>
                        <a14:backgroundMark x1="60750" y1="38866" x2="86667" y2="41618"/>
                        <a14:backgroundMark x1="86667" y1="41618" x2="86667" y2="41618"/>
                        <a14:backgroundMark x1="48667" y1="36364" x2="48667" y2="36364"/>
                        <a14:backgroundMark x1="49000" y1="36364" x2="60500" y2="38699"/>
                        <a14:backgroundMark x1="45917" y1="38866" x2="45917" y2="38866"/>
                        <a14:backgroundMark x1="45833" y1="38699" x2="27167" y2="39033"/>
                        <a14:backgroundMark x1="50500" y1="38866" x2="50500" y2="38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762" b="34805"/>
          <a:stretch/>
        </p:blipFill>
        <p:spPr>
          <a:xfrm rot="20144973">
            <a:off x="377012" y="3878217"/>
            <a:ext cx="1623345" cy="558495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209">
            <a:off x="989502" y="4603386"/>
            <a:ext cx="1497643" cy="1261017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655" b="93173" l="5963" r="96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118">
            <a:off x="3658094" y="4462319"/>
            <a:ext cx="1144135" cy="1543152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0" y="6069420"/>
            <a:ext cx="6018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雞肉、豬肉、白菜、烏頭 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37884" y="2540764"/>
            <a:ext cx="4452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葡萄、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粟米、南瓜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30495" y="5514600"/>
            <a:ext cx="506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士多啤梨、西蘭花、紅蘿蔔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backgroundMark x1="24200" y1="69400" x2="24200" y2="69400"/>
                        <a14:backgroundMark x1="25600" y1="70000" x2="25600" y2="70000"/>
                        <a14:backgroundMark x1="31200" y1="73600" x2="31200" y2="73600"/>
                        <a14:backgroundMark x1="40200" y1="77200" x2="40200" y2="77200"/>
                        <a14:backgroundMark x1="95600" y1="57600" x2="95600" y2="57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6844">
            <a:off x="6155804" y="944003"/>
            <a:ext cx="1704954" cy="1704954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600" b="96400" l="1400" r="97400">
                        <a14:backgroundMark x1="13000" y1="21000" x2="13000" y2="21000"/>
                        <a14:backgroundMark x1="13000" y1="21000" x2="3000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2878">
            <a:off x="10548840" y="567126"/>
            <a:ext cx="1384903" cy="1384903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6838" b="95072" l="14869" r="96242">
                        <a14:backgroundMark x1="26797" y1="39220" x2="26797" y2="39220"/>
                        <a14:backgroundMark x1="26961" y1="51129" x2="26961" y2="5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1053">
            <a:off x="6691290" y="-162360"/>
            <a:ext cx="1686048" cy="13416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9" name="Content Placeholder 3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>
                        <a14:backgroundMark x1="37800" y1="78000" x2="37800" y2="78000"/>
                        <a14:backgroundMark x1="49000" y1="66800" x2="49000" y2="66800"/>
                        <a14:backgroundMark x1="49000" y1="66800" x2="37400" y2="78000"/>
                        <a14:backgroundMark x1="78000" y1="74000" x2="78000" y2="74000"/>
                        <a14:backgroundMark x1="67800" y1="78400" x2="67800" y2="78400"/>
                        <a14:backgroundMark x1="67600" y1="78400" x2="78200" y2="7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6863">
            <a:off x="10502049" y="3967915"/>
            <a:ext cx="1776183" cy="1776183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143" b="94286" l="10000" r="91607">
                        <a14:backgroundMark x1="59643" y1="30381" x2="59643" y2="30381"/>
                        <a14:backgroundMark x1="59643" y1="30381" x2="59464" y2="28476"/>
                        <a14:backgroundMark x1="25357" y1="80381" x2="25357" y2="80381"/>
                        <a14:backgroundMark x1="35595" y1="73810" x2="35595" y2="73810"/>
                        <a14:backgroundMark x1="46250" y1="91810" x2="46250" y2="91810"/>
                        <a14:backgroundMark x1="72083" y1="63143" x2="72083" y2="63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572" y="3794040"/>
            <a:ext cx="1972049" cy="1232531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3812" b="94215" l="2344" r="99180">
                        <a14:foregroundMark x1="62148" y1="10628" x2="62148" y2="10628"/>
                        <a14:foregroundMark x1="61797" y1="9507" x2="61797" y2="9507"/>
                        <a14:foregroundMark x1="9883" y1="41614" x2="9883" y2="41614"/>
                        <a14:foregroundMark x1="17891" y1="31794" x2="17891" y2="31794"/>
                        <a14:foregroundMark x1="17813" y1="31928" x2="20195" y2="32377"/>
                        <a14:foregroundMark x1="20195" y1="32242" x2="20195" y2="32242"/>
                        <a14:foregroundMark x1="20195" y1="32018" x2="20117" y2="32242"/>
                        <a14:foregroundMark x1="7344" y1="62511" x2="7344" y2="62511"/>
                        <a14:foregroundMark x1="2813" y1="57220" x2="2813" y2="57220"/>
                        <a14:foregroundMark x1="91250" y1="79238" x2="91250" y2="79238"/>
                        <a14:foregroundMark x1="91133" y1="68072" x2="91133" y2="68072"/>
                        <a14:backgroundMark x1="21992" y1="80762" x2="21992" y2="80762"/>
                        <a14:backgroundMark x1="41602" y1="82691" x2="41602" y2="82691"/>
                        <a14:backgroundMark x1="50859" y1="91794" x2="50859" y2="91794"/>
                        <a14:backgroundMark x1="71602" y1="15067" x2="71602" y2="15067"/>
                        <a14:backgroundMark x1="71523" y1="15426" x2="89336" y2="49596"/>
                        <a14:backgroundMark x1="51133" y1="91883" x2="76016" y2="92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514">
            <a:off x="9637799" y="3499752"/>
            <a:ext cx="1377267" cy="1199728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grpSp>
        <p:nvGrpSpPr>
          <p:cNvPr id="45" name="Group 44"/>
          <p:cNvGrpSpPr/>
          <p:nvPr/>
        </p:nvGrpSpPr>
        <p:grpSpPr>
          <a:xfrm>
            <a:off x="0" y="-39692"/>
            <a:ext cx="6038850" cy="3481092"/>
            <a:chOff x="-10068" y="-43340"/>
            <a:chExt cx="6038850" cy="3481092"/>
          </a:xfrm>
        </p:grpSpPr>
        <p:grpSp>
          <p:nvGrpSpPr>
            <p:cNvPr id="28" name="Group 27"/>
            <p:cNvGrpSpPr/>
            <p:nvPr/>
          </p:nvGrpSpPr>
          <p:grpSpPr>
            <a:xfrm>
              <a:off x="-10068" y="-43340"/>
              <a:ext cx="6038850" cy="3481092"/>
              <a:chOff x="61747" y="-42567"/>
              <a:chExt cx="6038850" cy="3481092"/>
            </a:xfrm>
            <a:solidFill>
              <a:srgbClr val="F78879"/>
            </a:solidFill>
          </p:grpSpPr>
          <p:sp>
            <p:nvSpPr>
              <p:cNvPr id="29" name="Rectangle 28"/>
              <p:cNvSpPr/>
              <p:nvPr/>
            </p:nvSpPr>
            <p:spPr>
              <a:xfrm>
                <a:off x="61747" y="0"/>
                <a:ext cx="6038850" cy="343852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89E92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2306497" y="-42567"/>
                <a:ext cx="1238983" cy="2400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A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706747" y="2542918"/>
              <a:ext cx="44522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西</a:t>
              </a:r>
              <a:r>
                <a:rPr lang="zh-TW" altLang="en-US" sz="4000" b="1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瓜、冬瓜、秋</a:t>
              </a:r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葵</a:t>
              </a:r>
              <a:endParaRPr lang="en-HK" sz="4000" b="1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000" b="94200" l="2400" r="97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32753">
              <a:off x="3695626" y="1080207"/>
              <a:ext cx="1587247" cy="1587247"/>
            </a:xfrm>
            <a:prstGeom prst="rect">
              <a:avLst/>
            </a:prstGeom>
            <a:effectLst>
              <a:glow rad="63500">
                <a:srgbClr val="000000">
                  <a:alpha val="60000"/>
                </a:srgbClr>
              </a:glow>
            </a:effectLst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98" b="100000" l="10000" r="99773">
                          <a14:foregroundMark x1="35455" y1="76109" x2="35455" y2="761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0975">
              <a:off x="404630" y="1049919"/>
              <a:ext cx="1605265" cy="1070177"/>
            </a:xfrm>
            <a:prstGeom prst="rect">
              <a:avLst/>
            </a:prstGeom>
            <a:effectLst>
              <a:glow rad="101600">
                <a:srgbClr val="000000">
                  <a:alpha val="60000"/>
                </a:srgbClr>
              </a:glow>
            </a:effectLst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5481" b="93096" l="0" r="98824">
                          <a14:foregroundMark x1="20118" y1="43515" x2="20118" y2="43515"/>
                          <a14:backgroundMark x1="44471" y1="83891" x2="44471" y2="83891"/>
                          <a14:backgroundMark x1="52471" y1="74059" x2="52471" y2="74059"/>
                          <a14:backgroundMark x1="71412" y1="71757" x2="71412" y2="71757"/>
                          <a14:backgroundMark x1="61529" y1="71757" x2="61529" y2="717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374" b="8466"/>
            <a:stretch/>
          </p:blipFill>
          <p:spPr>
            <a:xfrm rot="1139159">
              <a:off x="3732192" y="205433"/>
              <a:ext cx="2133345" cy="925681"/>
            </a:xfrm>
            <a:prstGeom prst="rect">
              <a:avLst/>
            </a:prstGeom>
            <a:effectLst>
              <a:glow rad="101600">
                <a:srgbClr val="010101">
                  <a:alpha val="60000"/>
                </a:srgb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53990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46196" y="2651799"/>
            <a:ext cx="10515600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en-HK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那些食物是冬季時令食材</a:t>
            </a:r>
            <a:r>
              <a:rPr lang="en-US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sz="5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738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789" y="5892830"/>
            <a:ext cx="5762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葡萄、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粟米、南瓜 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24200" y1="69400" x2="24200" y2="69400"/>
                        <a14:backgroundMark x1="25600" y1="70000" x2="25600" y2="70000"/>
                        <a14:backgroundMark x1="31200" y1="73600" x2="31200" y2="73600"/>
                        <a14:backgroundMark x1="40200" y1="77200" x2="40200" y2="77200"/>
                        <a14:backgroundMark x1="95600" y1="57600" x2="95600" y2="57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6844">
            <a:off x="87324" y="4369375"/>
            <a:ext cx="1704954" cy="1704954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00" b="96400" l="1400" r="97400">
                        <a14:backgroundMark x1="13000" y1="21000" x2="13000" y2="21000"/>
                        <a14:backgroundMark x1="13000" y1="21000" x2="3000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2878">
            <a:off x="4480360" y="3992498"/>
            <a:ext cx="1384903" cy="1384903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838" b="95072" l="14869" r="96242">
                        <a14:backgroundMark x1="26797" y1="39220" x2="26797" y2="39220"/>
                        <a14:backgroundMark x1="26961" y1="51129" x2="26961" y2="5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1053">
            <a:off x="622810" y="3263012"/>
            <a:ext cx="1686048" cy="13416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37800" y1="78000" x2="37800" y2="78000"/>
                        <a14:backgroundMark x1="49000" y1="66800" x2="49000" y2="66800"/>
                        <a14:backgroundMark x1="49000" y1="66800" x2="37400" y2="78000"/>
                        <a14:backgroundMark x1="78000" y1="74000" x2="78000" y2="74000"/>
                        <a14:backgroundMark x1="67800" y1="78400" x2="67800" y2="78400"/>
                        <a14:backgroundMark x1="67600" y1="78400" x2="78200" y2="7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6863">
            <a:off x="10480278" y="624689"/>
            <a:ext cx="1776183" cy="1776183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43" b="94286" l="10000" r="91607">
                        <a14:backgroundMark x1="59643" y1="30381" x2="59643" y2="30381"/>
                        <a14:backgroundMark x1="59643" y1="30381" x2="59464" y2="28476"/>
                        <a14:backgroundMark x1="25357" y1="80381" x2="25357" y2="80381"/>
                        <a14:backgroundMark x1="35595" y1="73810" x2="35595" y2="73810"/>
                        <a14:backgroundMark x1="46250" y1="91810" x2="46250" y2="91810"/>
                        <a14:backgroundMark x1="72083" y1="63143" x2="72083" y2="63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801" y="450814"/>
            <a:ext cx="1972049" cy="1232531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12" b="94215" l="2344" r="99180">
                        <a14:foregroundMark x1="62148" y1="10628" x2="62148" y2="10628"/>
                        <a14:foregroundMark x1="61797" y1="9507" x2="61797" y2="9507"/>
                        <a14:foregroundMark x1="9883" y1="41614" x2="9883" y2="41614"/>
                        <a14:foregroundMark x1="17891" y1="31794" x2="17891" y2="31794"/>
                        <a14:foregroundMark x1="17813" y1="31928" x2="20195" y2="32377"/>
                        <a14:foregroundMark x1="20195" y1="32242" x2="20195" y2="32242"/>
                        <a14:foregroundMark x1="20195" y1="32018" x2="20117" y2="32242"/>
                        <a14:foregroundMark x1="7344" y1="62511" x2="7344" y2="62511"/>
                        <a14:foregroundMark x1="2813" y1="57220" x2="2813" y2="57220"/>
                        <a14:foregroundMark x1="91250" y1="79238" x2="91250" y2="79238"/>
                        <a14:foregroundMark x1="91133" y1="68072" x2="91133" y2="68072"/>
                        <a14:backgroundMark x1="21992" y1="80762" x2="21992" y2="80762"/>
                        <a14:backgroundMark x1="41602" y1="82691" x2="41602" y2="82691"/>
                        <a14:backgroundMark x1="50859" y1="91794" x2="50859" y2="91794"/>
                        <a14:backgroundMark x1="71602" y1="15067" x2="71602" y2="15067"/>
                        <a14:backgroundMark x1="71523" y1="15426" x2="89336" y2="49596"/>
                        <a14:backgroundMark x1="51133" y1="91883" x2="76016" y2="92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514">
            <a:off x="9616028" y="156526"/>
            <a:ext cx="1377267" cy="1199728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12" name="Rectangle 11"/>
          <p:cNvSpPr/>
          <p:nvPr/>
        </p:nvSpPr>
        <p:spPr>
          <a:xfrm>
            <a:off x="6831647" y="2035073"/>
            <a:ext cx="46518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000" b="1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士多啤梨、西蘭花、紅蘿蔔</a:t>
            </a:r>
            <a:endParaRPr lang="en-HK" sz="4000" b="1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6747" y="2542918"/>
            <a:ext cx="4452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西</a:t>
            </a:r>
            <a:r>
              <a:rPr lang="zh-TW" altLang="en-US" sz="4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瓜、冬瓜、秋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葵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000" b="942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753">
            <a:off x="3695626" y="1080207"/>
            <a:ext cx="1587247" cy="1587247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898" b="100000" l="10000" r="99773">
                        <a14:foregroundMark x1="35455" y1="76109" x2="35455" y2="76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975">
            <a:off x="404630" y="1049919"/>
            <a:ext cx="1605265" cy="1070177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5481" b="93096" l="0" r="98824">
                        <a14:foregroundMark x1="20118" y1="43515" x2="20118" y2="43515"/>
                        <a14:backgroundMark x1="44471" y1="83891" x2="44471" y2="83891"/>
                        <a14:backgroundMark x1="52471" y1="74059" x2="52471" y2="74059"/>
                        <a14:backgroundMark x1="71412" y1="71757" x2="71412" y2="71757"/>
                        <a14:backgroundMark x1="61529" y1="71757" x2="61529" y2="71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74" b="8466"/>
          <a:stretch/>
        </p:blipFill>
        <p:spPr>
          <a:xfrm rot="1139159">
            <a:off x="3732192" y="205433"/>
            <a:ext cx="2133345" cy="925681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877" b="86243" l="3718" r="95385">
                        <a14:backgroundMark x1="10385" y1="64374" x2="10385" y2="64374"/>
                        <a14:backgroundMark x1="13462" y1="68254" x2="13462" y2="68254"/>
                        <a14:backgroundMark x1="15769" y1="70723" x2="15769" y2="70723"/>
                        <a14:backgroundMark x1="17308" y1="71605" x2="17308" y2="71605"/>
                        <a14:backgroundMark x1="20256" y1="73721" x2="20256" y2="73721"/>
                        <a14:backgroundMark x1="22308" y1="74956" x2="22308" y2="74956"/>
                        <a14:backgroundMark x1="28718" y1="80776" x2="28718" y2="80776"/>
                        <a14:backgroundMark x1="47308" y1="83069" x2="47308" y2="83069"/>
                        <a14:backgroundMark x1="50769" y1="83598" x2="50769" y2="83598"/>
                        <a14:backgroundMark x1="78333" y1="60847" x2="78333" y2="60847"/>
                        <a14:backgroundMark x1="82821" y1="52028" x2="82821" y2="52028"/>
                        <a14:backgroundMark x1="81923" y1="36861" x2="81923" y2="36861"/>
                        <a14:backgroundMark x1="85256" y1="35450" x2="85256" y2="35450"/>
                        <a14:backgroundMark x1="79231" y1="28042" x2="79231" y2="28042"/>
                        <a14:backgroundMark x1="77564" y1="26102" x2="77564" y2="26102"/>
                        <a14:backgroundMark x1="78974" y1="24691" x2="78974" y2="24691"/>
                        <a14:backgroundMark x1="60641" y1="83422" x2="60641" y2="83422"/>
                        <a14:backgroundMark x1="83590" y1="75309" x2="83590" y2="75309"/>
                        <a14:backgroundMark x1="83846" y1="65608" x2="83846" y2="65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424" y="3539831"/>
            <a:ext cx="1444687" cy="10501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667" b="90000" l="1167" r="98500">
                        <a14:backgroundMark x1="43333" y1="57167" x2="43333" y2="57167"/>
                        <a14:backgroundMark x1="42500" y1="59167" x2="42500" y2="5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9458">
            <a:off x="6272686" y="3703716"/>
            <a:ext cx="1781978" cy="1781978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3839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375" y="4588611"/>
            <a:ext cx="1559988" cy="1164792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sp>
        <p:nvSpPr>
          <p:cNvPr id="21" name="TextBox 20"/>
          <p:cNvSpPr txBox="1"/>
          <p:nvPr/>
        </p:nvSpPr>
        <p:spPr>
          <a:xfrm>
            <a:off x="6926285" y="5887608"/>
            <a:ext cx="4452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橙、荷蘭豆、椰菜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6058077" y="-42566"/>
            <a:ext cx="6198384" cy="3481091"/>
            <a:chOff x="6058077" y="-42566"/>
            <a:chExt cx="6198384" cy="3481091"/>
          </a:xfrm>
        </p:grpSpPr>
        <p:sp>
          <p:nvSpPr>
            <p:cNvPr id="22" name="Rectangle 21"/>
            <p:cNvSpPr/>
            <p:nvPr/>
          </p:nvSpPr>
          <p:spPr>
            <a:xfrm>
              <a:off x="6058077" y="0"/>
              <a:ext cx="6153150" cy="3438525"/>
            </a:xfrm>
            <a:prstGeom prst="rect">
              <a:avLst/>
            </a:prstGeom>
            <a:solidFill>
              <a:srgbClr val="FFC30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515160" y="-42566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B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pic>
          <p:nvPicPr>
            <p:cNvPr id="24" name="Content Placeholder 3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37800" y1="78000" x2="37800" y2="78000"/>
                          <a14:backgroundMark x1="49000" y1="66800" x2="49000" y2="66800"/>
                          <a14:backgroundMark x1="49000" y1="66800" x2="37400" y2="78000"/>
                          <a14:backgroundMark x1="78000" y1="74000" x2="78000" y2="74000"/>
                          <a14:backgroundMark x1="67800" y1="78400" x2="67800" y2="78400"/>
                          <a14:backgroundMark x1="67600" y1="78400" x2="78200" y2="7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26863">
              <a:off x="10480278" y="688677"/>
              <a:ext cx="1776183" cy="1776183"/>
            </a:xfrm>
            <a:prstGeom prst="rect">
              <a:avLst/>
            </a:prstGeom>
            <a:effectLst>
              <a:glow rad="101600">
                <a:schemeClr val="tx1">
                  <a:alpha val="60000"/>
                </a:schemeClr>
              </a:glow>
            </a:effectLst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143" b="94286" l="10000" r="91607">
                          <a14:backgroundMark x1="59643" y1="30381" x2="59643" y2="30381"/>
                          <a14:backgroundMark x1="59643" y1="30381" x2="59464" y2="28476"/>
                          <a14:backgroundMark x1="25357" y1="80381" x2="25357" y2="80381"/>
                          <a14:backgroundMark x1="35595" y1="73810" x2="35595" y2="73810"/>
                          <a14:backgroundMark x1="46250" y1="91810" x2="46250" y2="91810"/>
                          <a14:backgroundMark x1="72083" y1="63143" x2="72083" y2="631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8801" y="514802"/>
              <a:ext cx="1972049" cy="1232531"/>
            </a:xfrm>
            <a:prstGeom prst="rect">
              <a:avLst/>
            </a:prstGeom>
            <a:effectLst>
              <a:glow rad="63500">
                <a:srgbClr val="000000">
                  <a:alpha val="60000"/>
                </a:srgbClr>
              </a:glow>
            </a:effectLst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3812" b="94215" l="2344" r="99180">
                          <a14:foregroundMark x1="62148" y1="10628" x2="62148" y2="10628"/>
                          <a14:foregroundMark x1="61797" y1="9507" x2="61797" y2="9507"/>
                          <a14:foregroundMark x1="9883" y1="41614" x2="9883" y2="41614"/>
                          <a14:foregroundMark x1="17891" y1="31794" x2="17891" y2="31794"/>
                          <a14:foregroundMark x1="17813" y1="31928" x2="20195" y2="32377"/>
                          <a14:foregroundMark x1="20195" y1="32242" x2="20195" y2="32242"/>
                          <a14:foregroundMark x1="20195" y1="32018" x2="20117" y2="32242"/>
                          <a14:foregroundMark x1="7344" y1="62511" x2="7344" y2="62511"/>
                          <a14:foregroundMark x1="2813" y1="57220" x2="2813" y2="57220"/>
                          <a14:foregroundMark x1="91250" y1="79238" x2="91250" y2="79238"/>
                          <a14:foregroundMark x1="91133" y1="68072" x2="91133" y2="68072"/>
                          <a14:backgroundMark x1="21992" y1="80762" x2="21992" y2="80762"/>
                          <a14:backgroundMark x1="41602" y1="82691" x2="41602" y2="82691"/>
                          <a14:backgroundMark x1="50859" y1="91794" x2="50859" y2="91794"/>
                          <a14:backgroundMark x1="71602" y1="15067" x2="71602" y2="15067"/>
                          <a14:backgroundMark x1="71523" y1="15426" x2="89336" y2="49596"/>
                          <a14:backgroundMark x1="51133" y1="91883" x2="76016" y2="921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8514">
              <a:off x="9616028" y="220514"/>
              <a:ext cx="1377267" cy="1199728"/>
            </a:xfrm>
            <a:prstGeom prst="rect">
              <a:avLst/>
            </a:prstGeom>
            <a:effectLst>
              <a:glow rad="101600">
                <a:srgbClr val="000000">
                  <a:alpha val="60000"/>
                </a:srgbClr>
              </a:glow>
            </a:effectLst>
          </p:spPr>
        </p:pic>
        <p:sp>
          <p:nvSpPr>
            <p:cNvPr id="27" name="Rectangle 26"/>
            <p:cNvSpPr/>
            <p:nvPr/>
          </p:nvSpPr>
          <p:spPr>
            <a:xfrm>
              <a:off x="6831647" y="2099061"/>
              <a:ext cx="4651829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TW" altLang="en-US" sz="4000" b="1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士多啤梨、西蘭花、紅蘿蔔</a:t>
              </a:r>
              <a:endParaRPr lang="en-HK" sz="4000" b="1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25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43917" y="2670856"/>
            <a:ext cx="10515600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7. 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那些食物是四季時令食材</a:t>
            </a:r>
            <a:r>
              <a:rPr lang="en-US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sz="5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784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37800" y1="78000" x2="37800" y2="78000"/>
                        <a14:backgroundMark x1="49000" y1="66800" x2="49000" y2="66800"/>
                        <a14:backgroundMark x1="49000" y1="66800" x2="37400" y2="78000"/>
                        <a14:backgroundMark x1="78000" y1="74000" x2="78000" y2="74000"/>
                        <a14:backgroundMark x1="67800" y1="78400" x2="67800" y2="78400"/>
                        <a14:backgroundMark x1="67600" y1="78400" x2="78200" y2="7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6863">
            <a:off x="4371477" y="681420"/>
            <a:ext cx="1776183" cy="1776183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3" b="94286" l="10000" r="91607">
                        <a14:backgroundMark x1="59643" y1="30381" x2="59643" y2="30381"/>
                        <a14:backgroundMark x1="59643" y1="30381" x2="59464" y2="28476"/>
                        <a14:backgroundMark x1="25357" y1="80381" x2="25357" y2="80381"/>
                        <a14:backgroundMark x1="35595" y1="73810" x2="35595" y2="73810"/>
                        <a14:backgroundMark x1="46250" y1="91810" x2="46250" y2="91810"/>
                        <a14:backgroundMark x1="72083" y1="63143" x2="72083" y2="63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545"/>
            <a:ext cx="1972049" cy="1232531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12" b="94215" l="2344" r="99180">
                        <a14:foregroundMark x1="62148" y1="10628" x2="62148" y2="10628"/>
                        <a14:foregroundMark x1="61797" y1="9507" x2="61797" y2="9507"/>
                        <a14:foregroundMark x1="9883" y1="41614" x2="9883" y2="41614"/>
                        <a14:foregroundMark x1="17891" y1="31794" x2="17891" y2="31794"/>
                        <a14:foregroundMark x1="17813" y1="31928" x2="20195" y2="32377"/>
                        <a14:foregroundMark x1="20195" y1="32242" x2="20195" y2="32242"/>
                        <a14:foregroundMark x1="20195" y1="32018" x2="20117" y2="32242"/>
                        <a14:foregroundMark x1="7344" y1="62511" x2="7344" y2="62511"/>
                        <a14:foregroundMark x1="2813" y1="57220" x2="2813" y2="57220"/>
                        <a14:foregroundMark x1="91250" y1="79238" x2="91250" y2="79238"/>
                        <a14:foregroundMark x1="91133" y1="68072" x2="91133" y2="68072"/>
                        <a14:backgroundMark x1="21992" y1="80762" x2="21992" y2="80762"/>
                        <a14:backgroundMark x1="41602" y1="82691" x2="41602" y2="82691"/>
                        <a14:backgroundMark x1="50859" y1="91794" x2="50859" y2="91794"/>
                        <a14:backgroundMark x1="71602" y1="15067" x2="71602" y2="15067"/>
                        <a14:backgroundMark x1="71523" y1="15426" x2="89336" y2="49596"/>
                        <a14:backgroundMark x1="51133" y1="91883" x2="76016" y2="92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514">
            <a:off x="3507227" y="213257"/>
            <a:ext cx="1377267" cy="1199728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8" name="Rectangle 7"/>
          <p:cNvSpPr/>
          <p:nvPr/>
        </p:nvSpPr>
        <p:spPr>
          <a:xfrm>
            <a:off x="722846" y="2091804"/>
            <a:ext cx="46518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000" b="1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士多啤梨、西蘭花、紅蘿蔔</a:t>
            </a:r>
            <a:endParaRPr lang="en-HK" sz="4000" b="1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38651" y="2508629"/>
            <a:ext cx="5762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葡萄、粟米、南瓜 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24200" y1="69400" x2="24200" y2="69400"/>
                        <a14:backgroundMark x1="25600" y1="70000" x2="25600" y2="70000"/>
                        <a14:backgroundMark x1="31200" y1="73600" x2="31200" y2="73600"/>
                        <a14:backgroundMark x1="40200" y1="77200" x2="40200" y2="77200"/>
                        <a14:backgroundMark x1="95600" y1="57600" x2="95600" y2="57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6844">
            <a:off x="6274186" y="985174"/>
            <a:ext cx="1704954" cy="1704954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600" b="96400" l="1400" r="97400">
                        <a14:backgroundMark x1="13000" y1="21000" x2="13000" y2="21000"/>
                        <a14:backgroundMark x1="13000" y1="21000" x2="3000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2878">
            <a:off x="10295467" y="608296"/>
            <a:ext cx="1384903" cy="1384903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838" b="95072" l="14869" r="96242">
                        <a14:backgroundMark x1="26797" y1="39220" x2="26797" y2="39220"/>
                        <a14:backgroundMark x1="26961" y1="51129" x2="26961" y2="5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1053">
            <a:off x="6741610" y="-146087"/>
            <a:ext cx="1686048" cy="13416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6926285" y="5887608"/>
            <a:ext cx="4452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橙、荷蘭豆、椰菜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877" b="86243" l="3718" r="95385">
                        <a14:backgroundMark x1="10385" y1="64374" x2="10385" y2="64374"/>
                        <a14:backgroundMark x1="13462" y1="68254" x2="13462" y2="68254"/>
                        <a14:backgroundMark x1="15769" y1="70723" x2="15769" y2="70723"/>
                        <a14:backgroundMark x1="17308" y1="71605" x2="17308" y2="71605"/>
                        <a14:backgroundMark x1="20256" y1="73721" x2="20256" y2="73721"/>
                        <a14:backgroundMark x1="22308" y1="74956" x2="22308" y2="74956"/>
                        <a14:backgroundMark x1="28718" y1="80776" x2="28718" y2="80776"/>
                        <a14:backgroundMark x1="47308" y1="83069" x2="47308" y2="83069"/>
                        <a14:backgroundMark x1="50769" y1="83598" x2="50769" y2="83598"/>
                        <a14:backgroundMark x1="78333" y1="60847" x2="78333" y2="60847"/>
                        <a14:backgroundMark x1="82821" y1="52028" x2="82821" y2="52028"/>
                        <a14:backgroundMark x1="81923" y1="36861" x2="81923" y2="36861"/>
                        <a14:backgroundMark x1="85256" y1="35450" x2="85256" y2="35450"/>
                        <a14:backgroundMark x1="79231" y1="28042" x2="79231" y2="28042"/>
                        <a14:backgroundMark x1="77564" y1="26102" x2="77564" y2="26102"/>
                        <a14:backgroundMark x1="78974" y1="24691" x2="78974" y2="24691"/>
                        <a14:backgroundMark x1="60641" y1="83422" x2="60641" y2="83422"/>
                        <a14:backgroundMark x1="83590" y1="75309" x2="83590" y2="75309"/>
                        <a14:backgroundMark x1="83846" y1="65608" x2="83846" y2="65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623" y="3538281"/>
            <a:ext cx="1444687" cy="10501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667" b="90000" l="1167" r="98500">
                        <a14:backgroundMark x1="43333" y1="57167" x2="43333" y2="57167"/>
                        <a14:backgroundMark x1="42500" y1="59167" x2="42500" y2="5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9458">
            <a:off x="6272685" y="3703715"/>
            <a:ext cx="1781978" cy="1781978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839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834" y="4678901"/>
            <a:ext cx="1559988" cy="1164792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72600" l="5400" r="90000">
                        <a14:backgroundMark x1="16200" y1="61800" x2="16200" y2="61800"/>
                        <a14:backgroundMark x1="21200" y1="65000" x2="21200" y2="65000"/>
                        <a14:backgroundMark x1="26200" y1="67000" x2="26200" y2="67000"/>
                        <a14:backgroundMark x1="28200" y1="67000" x2="28200" y2="67000"/>
                        <a14:backgroundMark x1="28200" y1="67000" x2="25800" y2="67400"/>
                        <a14:backgroundMark x1="24400" y1="65400" x2="24400" y2="65400"/>
                        <a14:backgroundMark x1="30200" y1="68200" x2="30200" y2="68200"/>
                        <a14:backgroundMark x1="39800" y1="71800" x2="39800" y2="71800"/>
                        <a14:backgroundMark x1="39800" y1="71800" x2="45600" y2="72400"/>
                        <a14:backgroundMark x1="53800" y1="72000" x2="53800" y2="72000"/>
                        <a14:backgroundMark x1="64800" y1="64800" x2="64800" y2="64800"/>
                        <a14:backgroundMark x1="31000" y1="33400" x2="31000" y2="33400"/>
                        <a14:backgroundMark x1="30800" y1="33600" x2="30600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4839">
            <a:off x="4439578" y="3293671"/>
            <a:ext cx="1657996" cy="165799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4445" b="64554" l="1167" r="97917">
                        <a14:backgroundMark x1="2917" y1="37448" x2="2917" y2="37448"/>
                        <a14:backgroundMark x1="2917" y1="37448" x2="20917" y2="43286"/>
                        <a14:backgroundMark x1="9500" y1="48040" x2="9500" y2="48040"/>
                        <a14:backgroundMark x1="9500" y1="48040" x2="2917" y2="57214"/>
                        <a14:backgroundMark x1="23250" y1="52711" x2="23250" y2="52711"/>
                        <a14:backgroundMark x1="7833" y1="57048" x2="7833" y2="57048"/>
                        <a14:backgroundMark x1="7833" y1="57048" x2="24167" y2="52210"/>
                        <a14:backgroundMark x1="24167" y1="52377" x2="23833" y2="52711"/>
                        <a14:backgroundMark x1="30083" y1="53378" x2="30083" y2="53378"/>
                        <a14:backgroundMark x1="31167" y1="57298" x2="31167" y2="57298"/>
                        <a14:backgroundMark x1="31250" y1="57381" x2="30167" y2="53545"/>
                        <a14:backgroundMark x1="41833" y1="57048" x2="41833" y2="57048"/>
                        <a14:backgroundMark x1="41750" y1="56964" x2="30667" y2="57465"/>
                        <a14:backgroundMark x1="56250" y1="60050" x2="56250" y2="60050"/>
                        <a14:backgroundMark x1="56250" y1="59967" x2="41667" y2="57048"/>
                        <a14:backgroundMark x1="56417" y1="59049" x2="56417" y2="59049"/>
                        <a14:backgroundMark x1="59250" y1="60801" x2="59250" y2="60801"/>
                        <a14:backgroundMark x1="59083" y1="60801" x2="56500" y2="60217"/>
                        <a14:backgroundMark x1="59417" y1="60717" x2="59417" y2="60717"/>
                        <a14:backgroundMark x1="59417" y1="60717" x2="58750" y2="63386"/>
                        <a14:backgroundMark x1="59083" y1="63470" x2="59083" y2="63470"/>
                        <a14:backgroundMark x1="59083" y1="63470" x2="95417" y2="51710"/>
                        <a14:backgroundMark x1="69750" y1="58799" x2="69750" y2="58799"/>
                        <a14:backgroundMark x1="69750" y1="58799" x2="76917" y2="57465"/>
                        <a14:backgroundMark x1="66583" y1="60467" x2="66583" y2="60467"/>
                        <a14:backgroundMark x1="95583" y1="50375" x2="95583" y2="50375"/>
                        <a14:backgroundMark x1="97083" y1="48457" x2="97083" y2="48457"/>
                        <a14:backgroundMark x1="97250" y1="47706" x2="97250" y2="47706"/>
                        <a14:backgroundMark x1="94917" y1="44120" x2="94917" y2="44120"/>
                        <a14:backgroundMark x1="85500" y1="41618" x2="85500" y2="41618"/>
                        <a14:backgroundMark x1="85667" y1="41618" x2="95250" y2="43620"/>
                        <a14:backgroundMark x1="95250" y1="43620" x2="94250" y2="44204"/>
                        <a14:backgroundMark x1="60750" y1="38866" x2="60750" y2="38866"/>
                        <a14:backgroundMark x1="60750" y1="38866" x2="86667" y2="41618"/>
                        <a14:backgroundMark x1="86667" y1="41618" x2="86667" y2="41618"/>
                        <a14:backgroundMark x1="48667" y1="36364" x2="48667" y2="36364"/>
                        <a14:backgroundMark x1="49000" y1="36364" x2="60500" y2="38699"/>
                        <a14:backgroundMark x1="45917" y1="38866" x2="45917" y2="38866"/>
                        <a14:backgroundMark x1="45833" y1="38699" x2="27167" y2="39033"/>
                        <a14:backgroundMark x1="50500" y1="38866" x2="50500" y2="38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762" b="34805"/>
          <a:stretch/>
        </p:blipFill>
        <p:spPr>
          <a:xfrm rot="20144973">
            <a:off x="377012" y="3878217"/>
            <a:ext cx="1623345" cy="558495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209">
            <a:off x="989502" y="4603386"/>
            <a:ext cx="1497643" cy="1261017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2655" b="93173" l="5963" r="96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118">
            <a:off x="3658094" y="4462319"/>
            <a:ext cx="1144135" cy="1543152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21" name="TextBox 20"/>
          <p:cNvSpPr txBox="1"/>
          <p:nvPr/>
        </p:nvSpPr>
        <p:spPr>
          <a:xfrm>
            <a:off x="0" y="6069420"/>
            <a:ext cx="6018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雞肉、豬肉、白菜、烏頭 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0" y="3374365"/>
            <a:ext cx="6097574" cy="3483635"/>
            <a:chOff x="0" y="3374365"/>
            <a:chExt cx="6097574" cy="3483635"/>
          </a:xfrm>
          <a:solidFill>
            <a:srgbClr val="8FC36B"/>
          </a:solidFill>
        </p:grpSpPr>
        <p:sp>
          <p:nvSpPr>
            <p:cNvPr id="25" name="Rectangle 24"/>
            <p:cNvSpPr/>
            <p:nvPr/>
          </p:nvSpPr>
          <p:spPr>
            <a:xfrm>
              <a:off x="0" y="3438525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10000" b="72600" l="5400" r="90000">
                          <a14:backgroundMark x1="16200" y1="61800" x2="16200" y2="61800"/>
                          <a14:backgroundMark x1="21200" y1="65000" x2="21200" y2="65000"/>
                          <a14:backgroundMark x1="26200" y1="67000" x2="26200" y2="67000"/>
                          <a14:backgroundMark x1="28200" y1="67000" x2="28200" y2="67000"/>
                          <a14:backgroundMark x1="28200" y1="67000" x2="25800" y2="67400"/>
                          <a14:backgroundMark x1="24400" y1="65400" x2="24400" y2="65400"/>
                          <a14:backgroundMark x1="30200" y1="68200" x2="30200" y2="68200"/>
                          <a14:backgroundMark x1="39800" y1="71800" x2="39800" y2="71800"/>
                          <a14:backgroundMark x1="39800" y1="71800" x2="45600" y2="72400"/>
                          <a14:backgroundMark x1="53800" y1="72000" x2="53800" y2="72000"/>
                          <a14:backgroundMark x1="64800" y1="64800" x2="64800" y2="64800"/>
                          <a14:backgroundMark x1="31000" y1="33400" x2="31000" y2="33400"/>
                          <a14:backgroundMark x1="30800" y1="33600" x2="30600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34839">
              <a:off x="4439578" y="3374365"/>
              <a:ext cx="1657996" cy="1657996"/>
            </a:xfrm>
            <a:prstGeom prst="rect">
              <a:avLst/>
            </a:prstGeom>
            <a:noFill/>
            <a:effectLst>
              <a:glow rad="101600">
                <a:srgbClr val="000000">
                  <a:alpha val="60000"/>
                </a:srgbClr>
              </a:glow>
            </a:effec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34445" b="64554" l="1167" r="97917">
                          <a14:backgroundMark x1="2917" y1="37448" x2="2917" y2="37448"/>
                          <a14:backgroundMark x1="2917" y1="37448" x2="20917" y2="43286"/>
                          <a14:backgroundMark x1="9500" y1="48040" x2="9500" y2="48040"/>
                          <a14:backgroundMark x1="9500" y1="48040" x2="2917" y2="57214"/>
                          <a14:backgroundMark x1="23250" y1="52711" x2="23250" y2="52711"/>
                          <a14:backgroundMark x1="7833" y1="57048" x2="7833" y2="57048"/>
                          <a14:backgroundMark x1="7833" y1="57048" x2="24167" y2="52210"/>
                          <a14:backgroundMark x1="24167" y1="52377" x2="23833" y2="52711"/>
                          <a14:backgroundMark x1="30083" y1="53378" x2="30083" y2="53378"/>
                          <a14:backgroundMark x1="31167" y1="57298" x2="31167" y2="57298"/>
                          <a14:backgroundMark x1="31250" y1="57381" x2="30167" y2="53545"/>
                          <a14:backgroundMark x1="41833" y1="57048" x2="41833" y2="57048"/>
                          <a14:backgroundMark x1="41750" y1="56964" x2="30667" y2="57465"/>
                          <a14:backgroundMark x1="56250" y1="60050" x2="56250" y2="60050"/>
                          <a14:backgroundMark x1="56250" y1="59967" x2="41667" y2="57048"/>
                          <a14:backgroundMark x1="56417" y1="59049" x2="56417" y2="59049"/>
                          <a14:backgroundMark x1="59250" y1="60801" x2="59250" y2="60801"/>
                          <a14:backgroundMark x1="59083" y1="60801" x2="56500" y2="60217"/>
                          <a14:backgroundMark x1="59417" y1="60717" x2="59417" y2="60717"/>
                          <a14:backgroundMark x1="59417" y1="60717" x2="58750" y2="63386"/>
                          <a14:backgroundMark x1="59083" y1="63470" x2="59083" y2="63470"/>
                          <a14:backgroundMark x1="59083" y1="63470" x2="95417" y2="51710"/>
                          <a14:backgroundMark x1="69750" y1="58799" x2="69750" y2="58799"/>
                          <a14:backgroundMark x1="69750" y1="58799" x2="76917" y2="57465"/>
                          <a14:backgroundMark x1="66583" y1="60467" x2="66583" y2="60467"/>
                          <a14:backgroundMark x1="95583" y1="50375" x2="95583" y2="50375"/>
                          <a14:backgroundMark x1="97083" y1="48457" x2="97083" y2="48457"/>
                          <a14:backgroundMark x1="97250" y1="47706" x2="97250" y2="47706"/>
                          <a14:backgroundMark x1="94917" y1="44120" x2="94917" y2="44120"/>
                          <a14:backgroundMark x1="85500" y1="41618" x2="85500" y2="41618"/>
                          <a14:backgroundMark x1="85667" y1="41618" x2="95250" y2="43620"/>
                          <a14:backgroundMark x1="95250" y1="43620" x2="94250" y2="44204"/>
                          <a14:backgroundMark x1="60750" y1="38866" x2="60750" y2="38866"/>
                          <a14:backgroundMark x1="60750" y1="38866" x2="86667" y2="41618"/>
                          <a14:backgroundMark x1="86667" y1="41618" x2="86667" y2="41618"/>
                          <a14:backgroundMark x1="48667" y1="36364" x2="48667" y2="36364"/>
                          <a14:backgroundMark x1="49000" y1="36364" x2="60500" y2="38699"/>
                          <a14:backgroundMark x1="45917" y1="38866" x2="45917" y2="38866"/>
                          <a14:backgroundMark x1="45833" y1="38699" x2="27167" y2="39033"/>
                          <a14:backgroundMark x1="50500" y1="38866" x2="50500" y2="388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762" b="34805"/>
            <a:stretch/>
          </p:blipFill>
          <p:spPr>
            <a:xfrm rot="20144973">
              <a:off x="377012" y="3958911"/>
              <a:ext cx="1623345" cy="558495"/>
            </a:xfrm>
            <a:prstGeom prst="rect">
              <a:avLst/>
            </a:prstGeom>
            <a:noFill/>
            <a:effectLst>
              <a:glow rad="101600">
                <a:srgbClr val="000000">
                  <a:alpha val="60000"/>
                </a:srgbClr>
              </a:glow>
            </a:effectLst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3209">
              <a:off x="989502" y="4684080"/>
              <a:ext cx="1497643" cy="1261017"/>
            </a:xfrm>
            <a:prstGeom prst="rect">
              <a:avLst/>
            </a:prstGeom>
            <a:noFill/>
            <a:effectLst>
              <a:glow rad="101600">
                <a:srgbClr val="000000">
                  <a:alpha val="60000"/>
                </a:srgbClr>
              </a:glow>
            </a:effectLst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2655" b="93173" l="5963" r="960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80118">
              <a:off x="3658094" y="4543013"/>
              <a:ext cx="1144135" cy="1543152"/>
            </a:xfrm>
            <a:prstGeom prst="rect">
              <a:avLst/>
            </a:prstGeom>
            <a:noFill/>
            <a:effectLst>
              <a:glow rad="101600">
                <a:srgbClr val="000000">
                  <a:alpha val="60000"/>
                </a:srgbClr>
              </a:glow>
            </a:effectLst>
          </p:spPr>
        </p:pic>
        <p:sp>
          <p:nvSpPr>
            <p:cNvPr id="31" name="TextBox 30"/>
            <p:cNvSpPr txBox="1"/>
            <p:nvPr/>
          </p:nvSpPr>
          <p:spPr>
            <a:xfrm>
              <a:off x="0" y="6150114"/>
              <a:ext cx="60187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雞肉、豬肉、白菜、烏頭 </a:t>
              </a:r>
              <a:endParaRPr lang="en-HK" sz="4000" b="1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350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46450" y="2652753"/>
            <a:ext cx="11410122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8</a:t>
            </a:r>
            <a:r>
              <a:rPr lang="en-HK" altLang="zh-TW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TW" altLang="en-US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以下那項因素會產生最多食物里程碳排放</a:t>
            </a:r>
            <a:r>
              <a:rPr lang="en-US" altLang="zh-TW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9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84341" y="1991034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運輸距離遠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</a:t>
            </a:r>
          </a:p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使用道路運輸工具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84340" y="5467862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運輸距離近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</a:t>
            </a:r>
          </a:p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使用海上運輸工具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9342" y="5467861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運輸距離遠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</a:t>
            </a:r>
          </a:p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使用航空運輸工具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9342" y="1991034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運輸距離近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</a:t>
            </a:r>
          </a:p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使用鐵路運輸工具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0" y="3438525"/>
            <a:ext cx="6038850" cy="3419475"/>
            <a:chOff x="0" y="3438525"/>
            <a:chExt cx="6038850" cy="3419475"/>
          </a:xfrm>
          <a:solidFill>
            <a:srgbClr val="8FC36B"/>
          </a:solidFill>
        </p:grpSpPr>
        <p:sp>
          <p:nvSpPr>
            <p:cNvPr id="8" name="Rectangle 7"/>
            <p:cNvSpPr/>
            <p:nvPr/>
          </p:nvSpPr>
          <p:spPr>
            <a:xfrm>
              <a:off x="0" y="3438525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9342" y="5467861"/>
              <a:ext cx="44522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運輸距離遠</a:t>
              </a:r>
              <a:r>
                <a:rPr lang="en-US" altLang="zh-TW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; </a:t>
              </a:r>
            </a:p>
            <a:p>
              <a:pPr algn="ctr"/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使用航空運輸工具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561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63144" y="2656143"/>
            <a:ext cx="10515600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9</a:t>
            </a:r>
            <a:r>
              <a:rPr lang="en-HK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以下那項不是進食時令食物的好處</a:t>
            </a:r>
            <a:r>
              <a:rPr lang="en-US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sz="4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038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8372" y="5663888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使用溫室設備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1286" y="2172167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食材更新鮮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9684" y="2172167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減少碳足跡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04854" y="5663888"/>
            <a:ext cx="5881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減少使用合成肥料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0" y="3431269"/>
            <a:ext cx="6038850" cy="3426731"/>
            <a:chOff x="0" y="3445781"/>
            <a:chExt cx="6038850" cy="3426731"/>
          </a:xfrm>
          <a:solidFill>
            <a:srgbClr val="8FC36B"/>
          </a:solidFill>
        </p:grpSpPr>
        <p:sp>
          <p:nvSpPr>
            <p:cNvPr id="10" name="Rectangle 9"/>
            <p:cNvSpPr/>
            <p:nvPr/>
          </p:nvSpPr>
          <p:spPr>
            <a:xfrm>
              <a:off x="0" y="3453037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40682" y="5609772"/>
              <a:ext cx="4557485" cy="92333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TW" altLang="en-US" sz="5400" b="1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使用溫室設備</a:t>
              </a:r>
              <a:endParaRPr lang="zh-TW" altLang="en-US" sz="5400" b="1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951727" y="2882230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en-HK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香港入口食材的百分比是多少</a:t>
            </a:r>
            <a:r>
              <a:rPr lang="en-US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sz="5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18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28397" y="2733261"/>
            <a:ext cx="10515600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10. 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以下那</a:t>
            </a:r>
            <a:r>
              <a:rPr lang="zh-TW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項是常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見的</a:t>
            </a:r>
            <a:r>
              <a:rPr lang="zh-TW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包裝種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類？</a:t>
            </a:r>
            <a:endParaRPr lang="zh-TW" altLang="en-US" sz="4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06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91294" y="2106066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金屬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3685" y="5726951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金屬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3684" y="2106066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1293" y="5726951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以上皆是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38850" y="3438525"/>
            <a:ext cx="6153150" cy="3419475"/>
          </a:xfrm>
          <a:prstGeom prst="rect">
            <a:avLst/>
          </a:prstGeom>
          <a:solidFill>
            <a:srgbClr val="3484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597930" y="3637101"/>
            <a:ext cx="1238983" cy="2400657"/>
          </a:xfrm>
          <a:prstGeom prst="rect">
            <a:avLst/>
          </a:prstGeom>
          <a:solidFill>
            <a:srgbClr val="3484CC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5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</a:t>
            </a:r>
            <a:endParaRPr lang="en-US" sz="15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91295" y="5686636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以上皆是</a:t>
            </a:r>
          </a:p>
        </p:txBody>
      </p:sp>
    </p:spTree>
    <p:extLst>
      <p:ext uri="{BB962C8B-B14F-4D97-AF65-F5344CB8AC3E}">
        <p14:creationId xmlns:p14="http://schemas.microsoft.com/office/powerpoint/2010/main" val="367463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53258" y="2780153"/>
            <a:ext cx="11251172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11. 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以下那項是過多食品包裝的解決方法？</a:t>
            </a:r>
            <a:endParaRPr lang="zh-TW" altLang="en-US" sz="4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79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3684" y="2106066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三次包裝</a:t>
            </a:r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5818" y="5686636"/>
            <a:ext cx="5294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要求服務性包裝</a:t>
            </a:r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91294" y="2106066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要求獨立包裝</a:t>
            </a:r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3685" y="5726951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裸買</a:t>
            </a:r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0" y="3431269"/>
            <a:ext cx="6038850" cy="3426731"/>
            <a:chOff x="0" y="3445781"/>
            <a:chExt cx="6038850" cy="3426731"/>
          </a:xfrm>
          <a:solidFill>
            <a:srgbClr val="8FC36B"/>
          </a:solidFill>
        </p:grpSpPr>
        <p:sp>
          <p:nvSpPr>
            <p:cNvPr id="14" name="Rectangle 13"/>
            <p:cNvSpPr/>
            <p:nvPr/>
          </p:nvSpPr>
          <p:spPr>
            <a:xfrm>
              <a:off x="0" y="3453037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40682" y="5609772"/>
              <a:ext cx="4557485" cy="92333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TW" altLang="en-US" sz="5400" b="1" dirty="0" smtClean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裸買</a:t>
              </a:r>
              <a:endParaRPr lang="zh-TW" altLang="en-US" sz="5400" b="1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16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53258" y="2780153"/>
            <a:ext cx="11251172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12. 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以下那項在購物時，包裝袋更配合低碳飲食原則？</a:t>
            </a:r>
            <a:endParaRPr lang="zh-TW" altLang="en-US" sz="4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50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3684" y="2106066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紙袋</a:t>
            </a:r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5876" y="2106066"/>
            <a:ext cx="4452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環</a:t>
            </a:r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保袋</a:t>
            </a:r>
          </a:p>
          <a:p>
            <a:pPr algn="ctr"/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3683" y="5749812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塑膠袋</a:t>
            </a:r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45818" y="5686636"/>
            <a:ext cx="5294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公民袋</a:t>
            </a:r>
            <a:endParaRPr lang="zh-TW" alt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41404" y="1403"/>
            <a:ext cx="6153150" cy="3438525"/>
          </a:xfrm>
          <a:prstGeom prst="rect">
            <a:avLst/>
          </a:prstGeom>
          <a:solidFill>
            <a:srgbClr val="FFC3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498487" y="-41163"/>
            <a:ext cx="123898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5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</a:t>
            </a:r>
            <a:endParaRPr lang="en-US" sz="15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91851" y="2041502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環保袋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02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0075" y="2595532"/>
            <a:ext cx="50717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/>
              <a:t>THE END</a:t>
            </a:r>
            <a:endParaRPr lang="en-HK" sz="5400" b="1" dirty="0"/>
          </a:p>
        </p:txBody>
      </p:sp>
    </p:spTree>
    <p:extLst>
      <p:ext uri="{BB962C8B-B14F-4D97-AF65-F5344CB8AC3E}">
        <p14:creationId xmlns:p14="http://schemas.microsoft.com/office/powerpoint/2010/main" val="258539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83030" y="5642248"/>
            <a:ext cx="42163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6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超過</a:t>
            </a:r>
            <a:r>
              <a:rPr lang="en-US" sz="6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90%</a:t>
            </a:r>
            <a:endParaRPr lang="en-US" sz="6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8874" y="2215517"/>
            <a:ext cx="3721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80%</a:t>
            </a:r>
            <a:endParaRPr lang="en-HK" sz="6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97436" y="2222837"/>
            <a:ext cx="41692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90%</a:t>
            </a:r>
            <a:endParaRPr lang="en-US" sz="6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95547" y="5642248"/>
            <a:ext cx="52133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6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少於</a:t>
            </a:r>
            <a:r>
              <a:rPr lang="en-US" sz="6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90%</a:t>
            </a:r>
            <a:endParaRPr lang="en-US" sz="6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0" y="3438525"/>
            <a:ext cx="6038850" cy="3419475"/>
            <a:chOff x="0" y="3445781"/>
            <a:chExt cx="6038850" cy="3419475"/>
          </a:xfrm>
        </p:grpSpPr>
        <p:sp>
          <p:nvSpPr>
            <p:cNvPr id="19" name="Rectangle 18"/>
            <p:cNvSpPr/>
            <p:nvPr/>
          </p:nvSpPr>
          <p:spPr>
            <a:xfrm>
              <a:off x="0" y="3445781"/>
              <a:ext cx="6038850" cy="3419475"/>
            </a:xfrm>
            <a:prstGeom prst="rect">
              <a:avLst/>
            </a:prstGeom>
            <a:solidFill>
              <a:srgbClr val="8FC36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11225" y="5642248"/>
              <a:ext cx="421639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6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超過</a:t>
              </a:r>
              <a:r>
                <a:rPr lang="en-US" sz="6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90%</a:t>
              </a:r>
              <a:endParaRPr lang="en-US" sz="6000" b="1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408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926336" y="2639010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en-HK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香港食材入口的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大國家是什麼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sz="5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9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91851" y="5493399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美國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巴西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法國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泰國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9734" y="5496782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新加坡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美國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巴西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澳洲 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735" y="2048267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日本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美國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法國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澳洲 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1851" y="2086047"/>
            <a:ext cx="4452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美國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泰國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巴西</a:t>
            </a:r>
            <a:r>
              <a:rPr lang="en-US" altLang="zh-TW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r>
              <a:rPr lang="zh-TW" altLang="en-US" sz="40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澳洲 </a:t>
            </a:r>
            <a:endParaRPr lang="en-HK" sz="4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41404" y="-41163"/>
            <a:ext cx="6153150" cy="3481091"/>
            <a:chOff x="6041404" y="-37780"/>
            <a:chExt cx="6153150" cy="3481091"/>
          </a:xfrm>
        </p:grpSpPr>
        <p:grpSp>
          <p:nvGrpSpPr>
            <p:cNvPr id="15" name="Group 14"/>
            <p:cNvGrpSpPr/>
            <p:nvPr/>
          </p:nvGrpSpPr>
          <p:grpSpPr>
            <a:xfrm>
              <a:off x="6041404" y="-37780"/>
              <a:ext cx="6153150" cy="3481091"/>
              <a:chOff x="6038850" y="-42566"/>
              <a:chExt cx="6153150" cy="3481091"/>
            </a:xfrm>
            <a:solidFill>
              <a:srgbClr val="FFC301"/>
            </a:solidFill>
          </p:grpSpPr>
          <p:sp>
            <p:nvSpPr>
              <p:cNvPr id="16" name="Rectangle 15"/>
              <p:cNvSpPr/>
              <p:nvPr/>
            </p:nvSpPr>
            <p:spPr>
              <a:xfrm>
                <a:off x="6038850" y="0"/>
                <a:ext cx="6153150" cy="343852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8495933" y="-42566"/>
                <a:ext cx="1238983" cy="2400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B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891851" y="2044885"/>
              <a:ext cx="44522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中國</a:t>
              </a:r>
              <a:r>
                <a:rPr lang="en-US" altLang="zh-TW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</a:t>
              </a:r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美國</a:t>
              </a:r>
              <a:r>
                <a:rPr lang="en-US" altLang="zh-TW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</a:t>
              </a:r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泰國</a:t>
              </a:r>
              <a:r>
                <a:rPr lang="en-US" altLang="zh-TW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</a:t>
              </a:r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巴西</a:t>
              </a:r>
              <a:r>
                <a:rPr lang="en-US" altLang="zh-TW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</a:t>
              </a:r>
              <a:r>
                <a:rPr lang="zh-TW" altLang="en-US" sz="40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澳洲 </a:t>
              </a:r>
              <a:endParaRPr lang="en-HK" sz="4000" b="1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216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87853" y="2368298"/>
            <a:ext cx="10616293" cy="219075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HK" altLang="zh-TW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en-HK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____________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運輸的排放量最高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, </a:t>
            </a:r>
            <a:b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它是海上運輸的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____________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倍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endParaRPr lang="en-HK" sz="5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37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8740" y="2365828"/>
            <a:ext cx="3802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海</a:t>
            </a:r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上</a:t>
            </a:r>
            <a:r>
              <a:rPr 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; 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40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12648" y="2365828"/>
            <a:ext cx="3098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道路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50</a:t>
            </a:r>
          </a:p>
        </p:txBody>
      </p:sp>
      <p:sp>
        <p:nvSpPr>
          <p:cNvPr id="6" name="Rectangle 5"/>
          <p:cNvSpPr/>
          <p:nvPr/>
        </p:nvSpPr>
        <p:spPr>
          <a:xfrm>
            <a:off x="1496903" y="5751003"/>
            <a:ext cx="28264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航空</a:t>
            </a:r>
            <a:r>
              <a:rPr lang="en-US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50</a:t>
            </a:r>
            <a:endParaRPr lang="en-US" altLang="zh-TW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12648" y="5751003"/>
            <a:ext cx="28264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鐵路</a:t>
            </a:r>
            <a:r>
              <a:rPr lang="en-US" altLang="zh-TW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40</a:t>
            </a:r>
            <a:endParaRPr lang="en-US" altLang="zh-TW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7150" y="3445781"/>
            <a:ext cx="6038850" cy="3419475"/>
            <a:chOff x="57150" y="3445781"/>
            <a:chExt cx="6038850" cy="3419475"/>
          </a:xfrm>
          <a:solidFill>
            <a:srgbClr val="8FC36B"/>
          </a:solidFill>
        </p:grpSpPr>
        <p:sp>
          <p:nvSpPr>
            <p:cNvPr id="12" name="Rectangle 11"/>
            <p:cNvSpPr/>
            <p:nvPr/>
          </p:nvSpPr>
          <p:spPr>
            <a:xfrm>
              <a:off x="57150" y="3445781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1505522" y="3445781"/>
              <a:ext cx="2826415" cy="3228552"/>
              <a:chOff x="1505522" y="3445781"/>
              <a:chExt cx="2826415" cy="3228552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2299239" y="3445781"/>
                <a:ext cx="1238983" cy="2400657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C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505522" y="5751003"/>
                <a:ext cx="2826415" cy="92333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zh-TW" altLang="en-US" sz="5400" b="1" dirty="0" smtClean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航空</a:t>
                </a:r>
                <a:r>
                  <a:rPr lang="en-US" altLang="zh-TW" sz="5400" b="1" dirty="0" smtClean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; 50</a:t>
                </a:r>
                <a:endParaRPr lang="en-US" altLang="zh-TW" sz="5400" b="1" dirty="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036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90668" y="2771558"/>
            <a:ext cx="11302211" cy="1330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en-HK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選擇本地食材可減少</a:t>
            </a:r>
            <a:r>
              <a:rPr lang="en-US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____</a:t>
            </a:r>
            <a:r>
              <a:rPr lang="zh-TW" altLang="en-US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倍的溫室氣體</a:t>
            </a:r>
            <a:r>
              <a:rPr lang="en-US" altLang="zh-TW" sz="4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  <a:endParaRPr lang="en-HK" sz="4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0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683828" y="5661171"/>
            <a:ext cx="4209144" cy="92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algn="ctr">
              <a:lnSpc>
                <a:spcPct val="107000"/>
              </a:lnSpc>
              <a:spcAft>
                <a:spcPts val="800"/>
              </a:spcAft>
            </a:pPr>
            <a:r>
              <a:rPr 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5-17</a:t>
            </a:r>
            <a:r>
              <a:rPr lang="zh-TW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倍</a:t>
            </a:r>
            <a:endParaRPr 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06305" y="2278093"/>
            <a:ext cx="26661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5-18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倍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17380" y="2278093"/>
            <a:ext cx="26661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4-17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倍</a:t>
            </a: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06305" y="5661877"/>
            <a:ext cx="26661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4-18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倍 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038850" y="3438525"/>
            <a:ext cx="6153150" cy="3419475"/>
            <a:chOff x="6038850" y="3438525"/>
            <a:chExt cx="6153150" cy="3419475"/>
          </a:xfrm>
          <a:solidFill>
            <a:srgbClr val="3484CC"/>
          </a:solidFill>
        </p:grpSpPr>
        <p:grpSp>
          <p:nvGrpSpPr>
            <p:cNvPr id="10" name="Group 9"/>
            <p:cNvGrpSpPr/>
            <p:nvPr/>
          </p:nvGrpSpPr>
          <p:grpSpPr>
            <a:xfrm>
              <a:off x="6038850" y="3438525"/>
              <a:ext cx="6153150" cy="3419475"/>
              <a:chOff x="6038850" y="2154011"/>
              <a:chExt cx="6153150" cy="3419475"/>
            </a:xfrm>
            <a:grpFill/>
          </p:grpSpPr>
          <p:sp>
            <p:nvSpPr>
              <p:cNvPr id="11" name="Rectangle 10"/>
              <p:cNvSpPr/>
              <p:nvPr/>
            </p:nvSpPr>
            <p:spPr>
              <a:xfrm>
                <a:off x="6038850" y="2154011"/>
                <a:ext cx="6153150" cy="341947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8495933" y="2154011"/>
                <a:ext cx="1238983" cy="2400657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D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6705599" y="5661171"/>
              <a:ext cx="4209144" cy="92403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685800"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5400" b="1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5-17</a:t>
              </a:r>
              <a:r>
                <a:rPr lang="zh-TW" altLang="en-US" sz="5400" b="1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倍</a:t>
              </a:r>
              <a:endParaRPr 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009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636</Words>
  <Application>Microsoft Office PowerPoint</Application>
  <PresentationFormat>Widescreen</PresentationFormat>
  <Paragraphs>91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Microsoft YaHei</vt:lpstr>
      <vt:lpstr>Times New Roman</vt:lpstr>
      <vt:lpstr>Office Theme</vt:lpstr>
      <vt:lpstr>低碳飲食知多少知多少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本地時令食材知多少</dc:title>
  <dc:creator>Crystal Chan YM</dc:creator>
  <cp:lastModifiedBy>Charlie Chan HY</cp:lastModifiedBy>
  <cp:revision>44</cp:revision>
  <dcterms:created xsi:type="dcterms:W3CDTF">2023-11-06T03:17:21Z</dcterms:created>
  <dcterms:modified xsi:type="dcterms:W3CDTF">2023-11-28T09:58:06Z</dcterms:modified>
</cp:coreProperties>
</file>